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9" r:id="rId7"/>
    <p:sldId id="271" r:id="rId8"/>
    <p:sldId id="272" r:id="rId9"/>
    <p:sldId id="280" r:id="rId10"/>
    <p:sldId id="273" r:id="rId11"/>
    <p:sldId id="274" r:id="rId12"/>
    <p:sldId id="275" r:id="rId13"/>
    <p:sldId id="287" r:id="rId14"/>
    <p:sldId id="294" r:id="rId15"/>
    <p:sldId id="276" r:id="rId16"/>
    <p:sldId id="295" r:id="rId17"/>
    <p:sldId id="286" r:id="rId18"/>
    <p:sldId id="296" r:id="rId19"/>
    <p:sldId id="297" r:id="rId20"/>
    <p:sldId id="278" r:id="rId21"/>
    <p:sldId id="290" r:id="rId22"/>
    <p:sldId id="291" r:id="rId23"/>
    <p:sldId id="292" r:id="rId24"/>
    <p:sldId id="26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D0C7F9-558F-4CD0-A867-19AA8B8704B8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CF82E-97CF-4358-8B4B-19256BCB8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1716B-E257-4784-9DE5-4ABE3829A9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9B4C6-9269-4AE2-9491-5FEE7EC7CF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25AFB-23C4-45E6-B21D-FE54D5752A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19EFC-D67D-4A6A-A71D-6C3C1E35DE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7C0D3-048A-429C-A686-9033FE5C0E6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88BD4-DB80-45D3-B4D1-B18FB5A663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5C8D2-8ED0-490D-B784-51D3408386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04240-052A-4BAF-899D-B4DC52BA00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E9849-F51D-4105-897A-9A6429F59A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FBB44-BE7A-46B9-90C8-DD1BF2849F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96172-37AF-4A15-93D1-F1BC95211A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1F61E-A7FE-4310-96AF-9EBEFD304B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03130-176A-451D-96A1-D56CDCC22B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918FA-D64E-472D-8994-FD959965FF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0E9EC-7AFE-46C0-913C-18529E27AB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724DE-0BEE-4AC9-A732-6D96132690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2C8D9-9470-4470-BC3E-B370CEC1FF7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5F062-5732-407A-BC05-7A073C3AA68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8B9C0-FB2E-4AD8-BC17-9D341482B7A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346F4-6CA8-459D-87A7-B7264DE1AE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67B96-C230-4660-8D0C-FE0E257E7D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E1821-D4D2-4059-A13F-1D88ADC62EB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D1196-6989-4455-8E5B-D50C420A7F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20AC4-5E6F-4321-92B5-12EF86CA79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7772400" cy="9906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04800"/>
            <a:ext cx="3124200" cy="1447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4775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86F7-676D-4C86-A113-2E9E4DDBB5DF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B642-3E0E-4065-8034-B2096ED3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8A3B-C0FA-4B27-8068-27321A0B791B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3521-594E-4756-A902-435DB7F3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C407-A31C-4B2A-B431-7AD2C7C9D527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63EB-B8C2-4245-B25F-7FB82C83E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4C6CF-0C04-46AC-8568-63B889E224E6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6E3B-F712-4BA2-AAA9-35B305BFB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8D95-9964-47B7-9263-337ADA22788F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6E19-C2D2-45E0-B46A-F7211D656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DB80-D50B-479C-8DC1-F5C244C39C79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8CAD-BB42-4247-BC1F-A5649078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00C9-8091-4BCB-8081-0FAE995C5FCC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1199-B8AB-46B1-A3FA-4230D22A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17E5-34F5-4841-BB5B-C1E52CC78BCD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BC3B-F0F2-4F7F-A01D-4EA9146D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7BE5-4C3D-4C7E-BCE6-4C055FF2B34A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9614-8538-46F7-83F0-8AC144EC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C573-5F46-4DCA-BA04-22529226116D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0840-FD78-4E9E-9CCE-C8DC4B21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BB311-2942-41FD-86B3-E9A943726F55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935B-822E-4424-AD6D-922298379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38313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063" y="640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A40E43E-C2CD-4741-AB47-683286EF9DBC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BE1A4F3-0AC3-4841-8F43-81040DD2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5562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Presentation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Opportunity...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5720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As a  Wellness distributor you will have the opportunity to feel great while earning extra income simply by sharing our unique product line with others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238625"/>
            <a:ext cx="1676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1336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362200"/>
            <a:ext cx="5410200" cy="395128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natural Mineral  energy pendant, is made from volcanic lava, including over 70 minerals and fused together by Japanese technology.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 on the latest discovery in quantum science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Discovered in the 1800’s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Perfected in the 20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century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" name="Picture 4" descr="blank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477000" y="1371600"/>
            <a:ext cx="2127250" cy="2976563"/>
          </a:xfr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Energy Pendant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114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257800" cy="3048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Migraine headaches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metabolic rates</a:t>
            </a:r>
          </a:p>
        </p:txBody>
      </p:sp>
      <p:pic>
        <p:nvPicPr>
          <p:cNvPr id="14340" name="Picture 4" descr="blank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2133600"/>
            <a:ext cx="2355850" cy="3544888"/>
          </a:xfr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5562600" cy="639763"/>
          </a:xfrm>
        </p:spPr>
        <p:txBody>
          <a:bodyPr/>
          <a:lstStyle/>
          <a:p>
            <a:pPr eaLnBrk="1" hangingPunct="1"/>
            <a:r>
              <a:rPr lang="en-US" sz="2800" smtClean="0"/>
              <a:t>Scalar Energy Pendant Can Help Reduce:</a:t>
            </a:r>
          </a:p>
        </p:txBody>
      </p:sp>
    </p:spTree>
    <p:custDataLst>
      <p:tags r:id="rId1"/>
    </p:custDataLst>
  </p:cSld>
  <p:clrMapOvr>
    <a:masterClrMapping/>
  </p:clrMapOvr>
  <p:transition advTm="9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257800" cy="3048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 or High Blood Pressure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Arthritic, joint aches and pains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loss</a:t>
            </a:r>
          </a:p>
        </p:txBody>
      </p:sp>
      <p:pic>
        <p:nvPicPr>
          <p:cNvPr id="15364" name="Picture 4" descr="blank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2133600"/>
            <a:ext cx="2355850" cy="3544888"/>
          </a:xfr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4495800" cy="639763"/>
          </a:xfrm>
        </p:spPr>
        <p:txBody>
          <a:bodyPr/>
          <a:lstStyle/>
          <a:p>
            <a:pPr eaLnBrk="1" hangingPunct="1"/>
            <a:r>
              <a:rPr lang="en-US" smtClean="0"/>
              <a:t>Scalar Energy Pendant Can Help Reduce:</a:t>
            </a:r>
          </a:p>
        </p:txBody>
      </p:sp>
    </p:spTree>
    <p:custDataLst>
      <p:tags r:id="rId1"/>
    </p:custDataLst>
  </p:cSld>
  <p:clrMapOvr>
    <a:masterClrMapping/>
  </p:clrMapOvr>
  <p:transition advTm="20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257800" cy="3048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conditions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Insomnia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EMF- Cellular Phone Radiation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much more..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blank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2133600"/>
            <a:ext cx="2355850" cy="3544888"/>
          </a:xfr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4495800" cy="639763"/>
          </a:xfrm>
        </p:spPr>
        <p:txBody>
          <a:bodyPr/>
          <a:lstStyle/>
          <a:p>
            <a:pPr eaLnBrk="1" hangingPunct="1"/>
            <a:r>
              <a:rPr lang="en-US" smtClean="0"/>
              <a:t>Scalar Energy Pendant Can Help Reduce:</a:t>
            </a:r>
          </a:p>
        </p:txBody>
      </p:sp>
    </p:spTree>
    <p:custDataLst>
      <p:tags r:id="rId1"/>
    </p:custDataLst>
  </p:cSld>
  <p:clrMapOvr>
    <a:masterClrMapping/>
  </p:clrMapOvr>
  <p:transition advTm="2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514600"/>
            <a:ext cx="5029200" cy="27432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Scalar Card is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thinner than the Scalar Energy Pendant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making it more flexible for use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used to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Energize your water giving you internal Scalar Health Benefits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4495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Energy Card </a:t>
            </a:r>
            <a:r>
              <a:rPr lang="en-US" sz="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endParaRPr lang="en-US" sz="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90800"/>
            <a:ext cx="324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514600"/>
            <a:ext cx="5029200" cy="27432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placed under pillow for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sleep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carried in your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purse or wallet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4495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Energy Card </a:t>
            </a:r>
            <a:r>
              <a:rPr lang="en-US" sz="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endParaRPr lang="en-US" sz="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90800"/>
            <a:ext cx="324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1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4953000" cy="3048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Migraine headaches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metabolic rates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 or High Blood Pressure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39763"/>
          </a:xfrm>
        </p:spPr>
        <p:txBody>
          <a:bodyPr/>
          <a:lstStyle/>
          <a:p>
            <a:pPr eaLnBrk="1" hangingPunct="1"/>
            <a:r>
              <a:rPr lang="en-US" smtClean="0"/>
              <a:t>Scalar Energy Card Can Help Reduce:</a:t>
            </a:r>
          </a:p>
          <a:p>
            <a:pPr eaLnBrk="1" hangingPunct="1"/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324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4953000" cy="3048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Arthritic, joint aches and pains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loss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Cataracts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39763"/>
          </a:xfrm>
        </p:spPr>
        <p:txBody>
          <a:bodyPr/>
          <a:lstStyle/>
          <a:p>
            <a:pPr eaLnBrk="1" hangingPunct="1"/>
            <a:r>
              <a:rPr lang="en-US" smtClean="0"/>
              <a:t>Scalar Energy Card Can Help Reduce:</a:t>
            </a:r>
          </a:p>
          <a:p>
            <a:pPr eaLnBrk="1" hangingPunct="1"/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324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4953000" cy="3048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conditions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Insomnia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EMF-Cell phone Radiation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much more..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39763"/>
          </a:xfrm>
        </p:spPr>
        <p:txBody>
          <a:bodyPr/>
          <a:lstStyle/>
          <a:p>
            <a:pPr eaLnBrk="1" hangingPunct="1"/>
            <a:r>
              <a:rPr lang="en-US" smtClean="0"/>
              <a:t>Scalar Energy Card Can Help Reduce:</a:t>
            </a:r>
          </a:p>
          <a:p>
            <a:pPr eaLnBrk="1" hangingPunct="1"/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324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America’s Health Challenges..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209800"/>
            <a:ext cx="6477000" cy="3657600"/>
          </a:xfrm>
        </p:spPr>
      </p:pic>
    </p:spTree>
  </p:cSld>
  <p:clrMapOvr>
    <a:masterClrMapping/>
  </p:clrMapOvr>
  <p:transition advTm="617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5029200" cy="3124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What are the benefits of </a:t>
            </a:r>
            <a:r>
              <a:rPr lang="en-US" sz="2000" dirty="0" err="1" smtClean="0"/>
              <a:t>Nano</a:t>
            </a:r>
            <a:r>
              <a:rPr lang="en-US" sz="2000" dirty="0" smtClean="0"/>
              <a:t> Wand? </a:t>
            </a:r>
            <a:br>
              <a:rPr lang="en-US" sz="2000" dirty="0" smtClean="0"/>
            </a:br>
            <a:r>
              <a:rPr lang="en-US" sz="2000" dirty="0" smtClean="0"/>
              <a:t>Molecular structures in liquids allow the taste buds to recognize only the taste we enjoy.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Any food we consume with </a:t>
            </a:r>
            <a:r>
              <a:rPr lang="en-US" sz="2000" dirty="0" err="1" smtClean="0"/>
              <a:t>Nanonized</a:t>
            </a:r>
            <a:r>
              <a:rPr lang="en-US" sz="2000" dirty="0" smtClean="0"/>
              <a:t> water will always taste better.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5105400" cy="6397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C000"/>
                </a:solidFill>
              </a:rPr>
              <a:t> Wellness </a:t>
            </a:r>
            <a:r>
              <a:rPr lang="en-US" sz="2000" dirty="0" err="1" smtClean="0">
                <a:solidFill>
                  <a:srgbClr val="FFC000"/>
                </a:solidFill>
              </a:rPr>
              <a:t>Nano</a:t>
            </a:r>
            <a:r>
              <a:rPr lang="en-US" sz="2000" dirty="0" smtClean="0">
                <a:solidFill>
                  <a:srgbClr val="FFC000"/>
                </a:solidFill>
              </a:rPr>
              <a:t> Energy Wand</a:t>
            </a:r>
          </a:p>
        </p:txBody>
      </p:sp>
      <p:pic>
        <p:nvPicPr>
          <p:cNvPr id="27653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2209800"/>
            <a:ext cx="2528888" cy="3646488"/>
          </a:xfrm>
        </p:spPr>
      </p:pic>
    </p:spTree>
    <p:custDataLst>
      <p:tags r:id="rId1"/>
    </p:custDataLst>
  </p:cSld>
  <p:clrMapOvr>
    <a:masterClrMapping/>
  </p:clrMapOvr>
  <p:transition advTm="18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5029200" cy="3124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Mixing </a:t>
            </a:r>
            <a:r>
              <a:rPr lang="en-US" sz="2000" dirty="0" err="1" smtClean="0"/>
              <a:t>Nanonized</a:t>
            </a:r>
            <a:r>
              <a:rPr lang="en-US" sz="2000" dirty="0" smtClean="0"/>
              <a:t> water with a beverage reduces the effects of acidity and tannins in the body.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When food or medicine is combined with </a:t>
            </a:r>
            <a:r>
              <a:rPr lang="en-US" sz="2000" dirty="0" err="1" smtClean="0"/>
              <a:t>Nanonized</a:t>
            </a:r>
            <a:r>
              <a:rPr lang="en-US" sz="2000" dirty="0" smtClean="0"/>
              <a:t> water, the nutritional benefits are amplified by enhanced cellular absorption. </a:t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51054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Wellness </a:t>
            </a:r>
            <a:r>
              <a:rPr lang="en-US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Wand</a:t>
            </a:r>
          </a:p>
        </p:txBody>
      </p:sp>
      <p:pic>
        <p:nvPicPr>
          <p:cNvPr id="2867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2209800"/>
            <a:ext cx="2528888" cy="3646488"/>
          </a:xfrm>
        </p:spPr>
      </p:pic>
    </p:spTree>
    <p:custDataLst>
      <p:tags r:id="rId1"/>
    </p:custDataLst>
  </p:cSld>
  <p:clrMapOvr>
    <a:masterClrMapping/>
  </p:clrMapOvr>
  <p:transition advTm="183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5029200" cy="3124200"/>
          </a:xfrm>
        </p:spPr>
        <p:txBody>
          <a:bodyPr/>
          <a:lstStyle/>
          <a:p>
            <a:pPr eaLnBrk="1" hangingPunct="1"/>
            <a:r>
              <a:rPr lang="en-US" sz="2000" smtClean="0"/>
              <a:t>The body can absorb liquefied oxygen very quickly, enhancing internal organ functions and adding to blood energy levels.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This benefit is important for athletes and workers who need to maintain a high immune system under physical stress.. </a:t>
            </a:r>
            <a:br>
              <a:rPr lang="en-US" sz="2000" smtClean="0"/>
            </a:b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51054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Wellness </a:t>
            </a:r>
            <a:r>
              <a:rPr lang="en-US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Wand</a:t>
            </a:r>
          </a:p>
        </p:txBody>
      </p:sp>
      <p:pic>
        <p:nvPicPr>
          <p:cNvPr id="29701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2209800"/>
            <a:ext cx="2528888" cy="3646488"/>
          </a:xfrm>
        </p:spPr>
      </p:pic>
    </p:spTree>
    <p:custDataLst>
      <p:tags r:id="rId1"/>
    </p:custDataLst>
  </p:cSld>
  <p:clrMapOvr>
    <a:masterClrMapping/>
  </p:clrMapOvr>
  <p:transition advTm="29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5029200" cy="3124200"/>
          </a:xfrm>
        </p:spPr>
        <p:txBody>
          <a:bodyPr/>
          <a:lstStyle/>
          <a:p>
            <a:pPr eaLnBrk="1" hangingPunct="1"/>
            <a:r>
              <a:rPr lang="en-US" sz="2000" smtClean="0"/>
              <a:t>The Nano Energy Wand looks like an ordinary pen, but contains a mixture of minerals intended to improve health.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Based on the zero-point energy principle, the wand works on individual cells of the body, specifically targeting the immune and nervous systems. </a:t>
            </a:r>
            <a:br>
              <a:rPr lang="en-US" sz="2000" smtClean="0"/>
            </a:b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51054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Wellness </a:t>
            </a:r>
            <a:r>
              <a:rPr lang="en-US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Wand</a:t>
            </a:r>
          </a:p>
        </p:txBody>
      </p:sp>
      <p:pic>
        <p:nvPicPr>
          <p:cNvPr id="30725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2209800"/>
            <a:ext cx="2528888" cy="3646488"/>
          </a:xfrm>
        </p:spPr>
      </p:pic>
    </p:spTree>
    <p:custDataLst>
      <p:tags r:id="rId1"/>
    </p:custDataLst>
  </p:cSld>
  <p:clrMapOvr>
    <a:masterClrMapping/>
  </p:clrMapOvr>
  <p:transition advTm="25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8153400" cy="39481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VIEWING OUR </a:t>
            </a:r>
          </a:p>
          <a:p>
            <a:pPr algn="ctr" eaLnBrk="1" hangingPunct="1">
              <a:buFontTx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Healing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Foundation,India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advTm="188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 In America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72000" cy="3951288"/>
          </a:xfrm>
        </p:spPr>
        <p:txBody>
          <a:bodyPr/>
          <a:lstStyle/>
          <a:p>
            <a:pPr eaLnBrk="1" hangingPunct="1"/>
            <a:r>
              <a:rPr lang="en-US" sz="1800" smtClean="0"/>
              <a:t>The U.S. Surgeon General report declared that obesity is responsible for </a:t>
            </a:r>
            <a:r>
              <a:rPr lang="en-US" sz="1800" smtClean="0">
                <a:solidFill>
                  <a:srgbClr val="FFC000"/>
                </a:solidFill>
              </a:rPr>
              <a:t>300,000</a:t>
            </a:r>
            <a:r>
              <a:rPr lang="en-US" sz="1800" smtClean="0"/>
              <a:t> deaths every year. </a:t>
            </a:r>
          </a:p>
          <a:p>
            <a:pPr eaLnBrk="1" hangingPunct="1"/>
            <a:r>
              <a:rPr lang="en-US" sz="1800" smtClean="0"/>
              <a:t>3.8 million Americans carry over 300 pounds</a:t>
            </a:r>
          </a:p>
          <a:p>
            <a:pPr eaLnBrk="1" hangingPunct="1"/>
            <a:r>
              <a:rPr lang="en-US" sz="1800" smtClean="0"/>
              <a:t>With the average </a:t>
            </a:r>
            <a:r>
              <a:rPr lang="en-US" sz="1800" smtClean="0">
                <a:solidFill>
                  <a:srgbClr val="FFC000"/>
                </a:solidFill>
              </a:rPr>
              <a:t>adult woman weighing in at a staggering 163 pounds</a:t>
            </a:r>
          </a:p>
          <a:p>
            <a:pPr eaLnBrk="1" hangingPunct="1"/>
            <a:r>
              <a:rPr lang="en-US" sz="1800" smtClean="0">
                <a:solidFill>
                  <a:srgbClr val="FFC000"/>
                </a:solidFill>
              </a:rPr>
              <a:t>400,000 Americans </a:t>
            </a:r>
            <a:r>
              <a:rPr lang="en-US" sz="1800" smtClean="0"/>
              <a:t>(mostly men) fall into a super-massive </a:t>
            </a:r>
            <a:r>
              <a:rPr lang="en-US" sz="1800" smtClean="0">
                <a:solidFill>
                  <a:srgbClr val="FFC000"/>
                </a:solidFill>
              </a:rPr>
              <a:t>400+ pound category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638800" y="2362200"/>
            <a:ext cx="2600325" cy="3324225"/>
          </a:xfrm>
        </p:spPr>
      </p:pic>
    </p:spTree>
    <p:custDataLst>
      <p:tags r:id="rId1"/>
    </p:custDataLst>
  </p:cSld>
  <p:clrMapOvr>
    <a:masterClrMapping/>
  </p:clrMapOvr>
  <p:transition advTm="37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81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Addiction To Pain Pills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5410200" cy="3733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/>
            <a:r>
              <a:rPr lang="en-US" sz="1600" smtClean="0"/>
              <a:t>More prescriptions are being written, </a:t>
            </a:r>
            <a:r>
              <a:rPr lang="en-US" sz="1600" smtClean="0">
                <a:solidFill>
                  <a:srgbClr val="FFC000"/>
                </a:solidFill>
              </a:rPr>
              <a:t>with less thorough understanding of the patient’s physical condition</a:t>
            </a:r>
            <a:r>
              <a:rPr lang="en-US" sz="1600" smtClean="0"/>
              <a:t>, than ever, and under those circumstances, it is not surprising that prescription drug abuse, according to the most recent prescription drug addiction statistics, is on the rise.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/>
            <a:r>
              <a:rPr lang="en-US" sz="1600" smtClean="0"/>
              <a:t>The US Department of Health and Human Services, in its latest publication of prescription drug addiction statistics, has both pinpointed those </a:t>
            </a:r>
            <a:r>
              <a:rPr lang="en-US" sz="1600" smtClean="0">
                <a:solidFill>
                  <a:srgbClr val="FFC000"/>
                </a:solidFill>
              </a:rPr>
              <a:t>over sixty</a:t>
            </a:r>
            <a:r>
              <a:rPr lang="en-US" sz="1600" smtClean="0"/>
              <a:t> as the group among whom </a:t>
            </a:r>
            <a:r>
              <a:rPr lang="en-US" sz="1600" smtClean="0">
                <a:solidFill>
                  <a:srgbClr val="FFC000"/>
                </a:solidFill>
              </a:rPr>
              <a:t>prescription drug abuse is the highest.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6172200"/>
            <a:ext cx="822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OVER 70 MILLION PEOPLE ARE ABUSING PRESCRIPTION MEDICATION!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6764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81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4191000" cy="3886200"/>
          </a:xfrm>
        </p:spPr>
        <p:txBody>
          <a:bodyPr/>
          <a:lstStyle/>
          <a:p>
            <a:pPr eaLnBrk="1" hangingPunct="1"/>
            <a:r>
              <a:rPr lang="en-US" sz="2000" smtClean="0"/>
              <a:t>It is common knowledge that 80% to 90% of most chronic health conditions are triggered by toxins.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</a:t>
            </a:r>
          </a:p>
          <a:p>
            <a:pPr eaLnBrk="1" hangingPunct="1"/>
            <a:r>
              <a:rPr lang="en-US" sz="2000" smtClean="0"/>
              <a:t>Toxins are carcinogens which cause damage to our </a:t>
            </a:r>
            <a:r>
              <a:rPr lang="en-US" sz="2000" smtClean="0">
                <a:solidFill>
                  <a:srgbClr val="FFC000"/>
                </a:solidFill>
              </a:rPr>
              <a:t>DNA</a:t>
            </a:r>
            <a:r>
              <a:rPr lang="en-US" sz="2000" smtClean="0"/>
              <a:t>, and </a:t>
            </a:r>
            <a:r>
              <a:rPr lang="en-US" sz="2000" smtClean="0">
                <a:solidFill>
                  <a:srgbClr val="FFC000"/>
                </a:solidFill>
              </a:rPr>
              <a:t>brain function</a:t>
            </a:r>
            <a:r>
              <a:rPr lang="en-US" sz="2000" smtClean="0"/>
              <a:t>, cause cells to divide faster than their normal rate, thus causing all kinds of </a:t>
            </a:r>
            <a:r>
              <a:rPr lang="en-US" sz="2000" smtClean="0">
                <a:solidFill>
                  <a:srgbClr val="FFC000"/>
                </a:solidFill>
              </a:rPr>
              <a:t>cancer</a:t>
            </a:r>
            <a:r>
              <a:rPr lang="en-US" sz="2000" smtClean="0"/>
              <a:t>, as well as </a:t>
            </a:r>
            <a:r>
              <a:rPr lang="en-US" sz="2000" smtClean="0">
                <a:solidFill>
                  <a:srgbClr val="FFC000"/>
                </a:solidFill>
              </a:rPr>
              <a:t>neurological disorders</a:t>
            </a:r>
            <a:r>
              <a:rPr lang="en-US" smtClean="0">
                <a:solidFill>
                  <a:srgbClr val="FFC000"/>
                </a:solidFill>
              </a:rPr>
              <a:t>.</a:t>
            </a:r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902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2400"/>
            <a:ext cx="3886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81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America’s Economy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05000"/>
            <a:ext cx="5410200" cy="38862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The jobless rate in the United States is</a:t>
            </a:r>
            <a:br>
              <a:rPr lang="en-US" sz="2000" smtClean="0"/>
            </a:br>
            <a:r>
              <a:rPr lang="en-US" sz="2000" smtClean="0"/>
              <a:t>skyrocketing and is now </a:t>
            </a:r>
            <a:r>
              <a:rPr lang="en-US" sz="2000" smtClean="0">
                <a:solidFill>
                  <a:srgbClr val="FFC000"/>
                </a:solidFill>
              </a:rPr>
              <a:t>6% higher </a:t>
            </a:r>
            <a:r>
              <a:rPr lang="en-US" sz="2000" smtClean="0"/>
              <a:t>than it was before the recession of 2001. Not good, and downright dangerous</a:t>
            </a:r>
          </a:p>
          <a:p>
            <a:pPr eaLnBrk="1" hangingPunct="1"/>
            <a:r>
              <a:rPr lang="en-US" sz="2000" smtClean="0"/>
              <a:t>Manufacturing jobs have shed over </a:t>
            </a:r>
            <a:r>
              <a:rPr lang="en-US" sz="2000" smtClean="0">
                <a:solidFill>
                  <a:srgbClr val="FFC000"/>
                </a:solidFill>
              </a:rPr>
              <a:t>212,000 jobs </a:t>
            </a:r>
            <a:r>
              <a:rPr lang="en-US" sz="2000" smtClean="0"/>
              <a:t>in the past year. </a:t>
            </a:r>
          </a:p>
          <a:p>
            <a:pPr eaLnBrk="1" hangingPunct="1"/>
            <a:r>
              <a:rPr lang="en-US" sz="2000" smtClean="0"/>
              <a:t>The Financial Services industry has shed over </a:t>
            </a:r>
            <a:r>
              <a:rPr lang="en-US" sz="2000" smtClean="0">
                <a:solidFill>
                  <a:srgbClr val="FFC000"/>
                </a:solidFill>
              </a:rPr>
              <a:t>79,000 in the past year</a:t>
            </a:r>
            <a:r>
              <a:rPr lang="en-US" sz="2000" smtClean="0"/>
              <a:t>. </a:t>
            </a:r>
          </a:p>
          <a:p>
            <a:pPr eaLnBrk="1" hangingPunct="1"/>
            <a:r>
              <a:rPr lang="en-US" sz="2000" smtClean="0"/>
              <a:t>And that’s only two industries.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362200"/>
            <a:ext cx="29257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8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The Solution..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Wellness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Innovative Health &amp; Wellness Foundation </a:t>
            </a:r>
          </a:p>
        </p:txBody>
      </p:sp>
    </p:spTree>
    <p:custDataLst>
      <p:tags r:id="rId1"/>
    </p:custDataLst>
  </p:cSld>
  <p:clrMapOvr>
    <a:masterClrMapping/>
  </p:clrMapOvr>
  <p:transition advTm="9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 Wellness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 Wellness in owned by a six year  services company </a:t>
            </a:r>
          </a:p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Based in India</a:t>
            </a:r>
          </a:p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Innovative Wellness Foundation with premiere life changing wellness products</a:t>
            </a:r>
          </a:p>
        </p:txBody>
      </p:sp>
    </p:spTree>
    <p:custDataLst>
      <p:tags r:id="rId1"/>
    </p:custDataLst>
  </p:cSld>
  <p:clrMapOvr>
    <a:masterClrMapping/>
  </p:clrMapOvr>
  <p:transition advTm="15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3|8.1|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4.5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4.8|3.8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3.9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5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|3.5|3.5|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3|5.5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1|2.4|1.7|5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9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9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6|6.6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0.8|0.7|11.8|2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2.4|1.4"/>
</p:tagLst>
</file>

<file path=ppt/theme/theme1.xml><?xml version="1.0" encoding="utf-8"?>
<a:theme xmlns:a="http://schemas.openxmlformats.org/drawingml/2006/main" name="productspresentation0421-100503134542-phpapp0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productspresentation0421-100503134542-phpapp02</Template>
  <TotalTime>9</TotalTime>
  <Words>719</Words>
  <Application>Microsoft Office PowerPoint</Application>
  <PresentationFormat>On-screen Show (4:3)</PresentationFormat>
  <Paragraphs>141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productspresentation0421-100503134542-phpapp02</vt:lpstr>
      <vt:lpstr>Slide 1</vt:lpstr>
      <vt:lpstr>America’s Health Challenges..</vt:lpstr>
      <vt:lpstr>Obesity In America</vt:lpstr>
      <vt:lpstr>Addiction To Pain Pills</vt:lpstr>
      <vt:lpstr>Toxins</vt:lpstr>
      <vt:lpstr>America’s Economy</vt:lpstr>
      <vt:lpstr>Slide 7</vt:lpstr>
      <vt:lpstr>Slide 8</vt:lpstr>
      <vt:lpstr>Who is  Wellness ?</vt:lpstr>
      <vt:lpstr>The Opportunity...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Our Products.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ak shrma</cp:lastModifiedBy>
  <cp:revision>2</cp:revision>
  <dcterms:created xsi:type="dcterms:W3CDTF">2011-02-19T02:51:18Z</dcterms:created>
  <dcterms:modified xsi:type="dcterms:W3CDTF">2012-01-28T13:31:34Z</dcterms:modified>
</cp:coreProperties>
</file>